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7" r:id="rId2"/>
    <p:sldId id="368" r:id="rId3"/>
    <p:sldId id="369" r:id="rId4"/>
    <p:sldId id="276" r:id="rId5"/>
    <p:sldId id="370" r:id="rId6"/>
    <p:sldId id="371" r:id="rId7"/>
    <p:sldId id="373" r:id="rId8"/>
    <p:sldId id="375" r:id="rId9"/>
    <p:sldId id="359" r:id="rId10"/>
    <p:sldId id="374" r:id="rId11"/>
    <p:sldId id="358" r:id="rId12"/>
    <p:sldId id="372" r:id="rId13"/>
    <p:sldId id="360" r:id="rId14"/>
    <p:sldId id="361" r:id="rId15"/>
    <p:sldId id="362" r:id="rId16"/>
    <p:sldId id="363" r:id="rId17"/>
    <p:sldId id="364" r:id="rId18"/>
    <p:sldId id="365" r:id="rId19"/>
    <p:sldId id="366" r:id="rId20"/>
    <p:sldId id="367" r:id="rId21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467" autoAdjust="0"/>
  </p:normalViewPr>
  <p:slideViewPr>
    <p:cSldViewPr snapToGrid="0">
      <p:cViewPr varScale="1">
        <p:scale>
          <a:sx n="90" d="100"/>
          <a:sy n="90" d="100"/>
        </p:scale>
        <p:origin x="58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11F836-F595-4E86-A112-17B4131FB455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7AAF88-A1FE-40A2-B542-AEDB15CFA4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4084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0ABA77-5A13-4A11-BFFB-C27C2B47E1AB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3DEBF-426B-4619-B1B8-B0ACB33225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048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00B3C-FCFF-4C7D-80AB-BF7E1256357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522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Обеспечиваем открытость информации о лицензировании образовательной деятельности через сайт Министерства</a:t>
            </a:r>
          </a:p>
          <a:p>
            <a:r>
              <a:rPr lang="ru-RU" dirty="0" smtClean="0"/>
              <a:t>Сегодня размещен административный регламент, принятый Федеральной службой по надзору в сфере образования за номером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3DEBF-426B-4619-B1B8-B0ACB33225E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294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52951-D8FC-479E-9A98-FC434D208D06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A936F-60BF-41C3-AE8E-760CE9738C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007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52951-D8FC-479E-9A98-FC434D208D06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A936F-60BF-41C3-AE8E-760CE9738C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519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52951-D8FC-479E-9A98-FC434D208D06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A936F-60BF-41C3-AE8E-760CE9738C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952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52951-D8FC-479E-9A98-FC434D208D06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A936F-60BF-41C3-AE8E-760CE9738C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22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52951-D8FC-479E-9A98-FC434D208D06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A936F-60BF-41C3-AE8E-760CE9738C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1047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52951-D8FC-479E-9A98-FC434D208D06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A936F-60BF-41C3-AE8E-760CE9738C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224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52951-D8FC-479E-9A98-FC434D208D06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A936F-60BF-41C3-AE8E-760CE9738C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48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52951-D8FC-479E-9A98-FC434D208D06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A936F-60BF-41C3-AE8E-760CE9738C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964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52951-D8FC-479E-9A98-FC434D208D06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A936F-60BF-41C3-AE8E-760CE9738C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267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52951-D8FC-479E-9A98-FC434D208D06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A936F-60BF-41C3-AE8E-760CE9738C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576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C52951-D8FC-479E-9A98-FC434D208D06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1A936F-60BF-41C3-AE8E-760CE9738C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934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52951-D8FC-479E-9A98-FC434D208D06}" type="datetimeFigureOut">
              <a:rPr lang="ru-RU" smtClean="0"/>
              <a:t>28.05.2021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1A936F-60BF-41C3-AE8E-760CE9738C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739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base.garant.ru/70291362/547649ff63bad80904f288cab03c5176/#block_109063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a.lobanova@egov66.ru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140737" y="1652121"/>
            <a:ext cx="9417393" cy="321532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соблюдении обязательных требований к структуре сайта образовательной организации, установленных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Федеральной службой по надзору в сфере образования и науки Российской Федерации от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14.08.2020 №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831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Требований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структуре официального сайта образовательной организации в информационно-телекоммуникационной сети «Интернет»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формату представления информации»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80975" y="405570"/>
            <a:ext cx="11715750" cy="9565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23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" y="644550"/>
            <a:ext cx="103251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Специальный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должен содержать подразделы: 	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62865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«Основные сведения»	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и органы управления образовательной организацией»	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Документы»	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«Образование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	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Руководство. Педагогический (научно-педагогический) состав»	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 обеспечение  и оснащенность образовательного процесса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Платные образовательные услуги»	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Финансово-хозяйственная деятельность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Вакантные места для приема (перевода) обучающихся»	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Доступная среда»	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8650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Международное сотрудничество»</a:t>
            </a:r>
          </a:p>
        </p:txBody>
      </p:sp>
    </p:spTree>
    <p:extLst>
      <p:ext uri="{BB962C8B-B14F-4D97-AF65-F5344CB8AC3E}">
        <p14:creationId xmlns:p14="http://schemas.microsoft.com/office/powerpoint/2010/main" val="1942984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50" y="384959"/>
            <a:ext cx="1134999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Главная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страница подраздела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«Основные сведения»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содержать информацию: 		</a:t>
            </a:r>
          </a:p>
          <a:p>
            <a:pPr marL="879475" indent="-342900">
              <a:buFont typeface="Courier New" panose="02070309020205020404" pitchFamily="49" charset="0"/>
              <a:buChar char="o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полном и сокращенном (при наличии) наименовании образовательной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организации;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79475" indent="-342900">
              <a:buFont typeface="Courier New" panose="02070309020205020404" pitchFamily="49" charset="0"/>
              <a:buChar char="o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дате создания образовательной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организации;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79475" indent="-342900">
              <a:buFont typeface="Courier New" panose="02070309020205020404" pitchFamily="49" charset="0"/>
              <a:buChar char="o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учредителе (учредителях) образовательной организации	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879475" indent="-342900">
              <a:buFont typeface="Courier New" panose="02070309020205020404" pitchFamily="49" charset="0"/>
              <a:buChar char="o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наименовании представительств и филиалов образовательной организации (при наличии) (в том числе, находящихся за пределами Российской Федерации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879475" indent="-342900">
              <a:buFont typeface="Courier New" panose="02070309020205020404" pitchFamily="49" charset="0"/>
              <a:buChar char="o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месте нахождения образовательной организации, ее представительств и филиалов (при наличии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879475" indent="-342900">
              <a:buFont typeface="Courier New" panose="02070309020205020404" pitchFamily="49" charset="0"/>
              <a:buChar char="o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режиме и графике работы образовательной организации, ее представительств и филиалов (при наличии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79475" indent="-342900">
              <a:buFont typeface="Courier New" panose="02070309020205020404" pitchFamily="49" charset="0"/>
              <a:buChar char="o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контактных телефонах образовательной организации, ее представительств и филиалов (при наличии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879475" indent="-342900">
              <a:buFont typeface="Courier New" panose="02070309020205020404" pitchFamily="49" charset="0"/>
              <a:buChar char="o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адресах электронной почты образовательной организации, ее представительств и филиалов (при наличии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79475" indent="-342900">
              <a:buFont typeface="Courier New" panose="02070309020205020404" pitchFamily="49" charset="0"/>
              <a:buChar char="o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адресах официальных сайтов представительств и филиалов образовательной организации (при наличии) или страницах в информационно-телекоммуникационной сети «Интернет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marL="879475" indent="-342900">
              <a:buFont typeface="Courier New" panose="02070309020205020404" pitchFamily="49" charset="0"/>
              <a:buChar char="o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местах осуществления образовательной деятельности, в том числе не указанных в приложении к лицензии (реестре лицензий) на осуществление образовательной деятельности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частью 4 статьи 91 Федерального закона от 29.12.2012 № 273-ФЗ «Об образовании в Российской Федерации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01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7190" y="642402"/>
            <a:ext cx="1080135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4013"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10.07.2013 N 582 </a:t>
            </a:r>
          </a:p>
          <a:p>
            <a:pPr marL="354013"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Правил размещения на официальном сайте образовательной организации в информационно-телекоммуникационной сети «Интернет» и обновления информации об образовательной организации»</a:t>
            </a:r>
          </a:p>
          <a:p>
            <a:endParaRPr lang="ru-RU" dirty="0" smtClean="0"/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местах осуществления образовательной деятельности, включая места, не указываемые в соответствии 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Федеральным законом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«Об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образовании в Российской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приложении к лицензии на осуществление образовательной деятельности, в том числе:</a:t>
            </a:r>
          </a:p>
          <a:p>
            <a:pPr marL="1543050" indent="-285750">
              <a:buFont typeface="Courier New" panose="02070309020205020404" pitchFamily="49" charset="0"/>
              <a:buChar char="o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 осуществления образовательной деятельности по дополнительным профессиональным программам;</a:t>
            </a:r>
          </a:p>
          <a:p>
            <a:pPr marL="1543050" indent="-285750">
              <a:buFont typeface="Courier New" panose="02070309020205020404" pitchFamily="49" charset="0"/>
              <a:buChar char="o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 осуществления образовательной деятельности по основным программам профессионального обучения;</a:t>
            </a:r>
          </a:p>
          <a:p>
            <a:pPr marL="1543050" indent="-285750">
              <a:buFont typeface="Courier New" panose="02070309020205020404" pitchFamily="49" charset="0"/>
              <a:buChar char="o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 осуществления образовательной деятельности при использовании сетевой формы реализации образовательных программ;</a:t>
            </a:r>
          </a:p>
          <a:p>
            <a:pPr marL="1543050" indent="-285750">
              <a:buFont typeface="Courier New" panose="02070309020205020404" pitchFamily="49" charset="0"/>
              <a:buChar char="o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 проведения практики;</a:t>
            </a:r>
          </a:p>
          <a:p>
            <a:pPr marL="1543050" indent="-285750">
              <a:buFont typeface="Courier New" panose="02070309020205020404" pitchFamily="49" charset="0"/>
              <a:buChar char="o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 проведения практической подготовки обучающихся;</a:t>
            </a:r>
          </a:p>
          <a:p>
            <a:pPr marL="1543050" indent="-285750">
              <a:buFont typeface="Courier New" panose="02070309020205020404" pitchFamily="49" charset="0"/>
              <a:buChar char="o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 проведения государственной итоговой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428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83234" y="295870"/>
            <a:ext cx="11392536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На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главной странице подраздела «Документы» должны быть размещены следующие документы 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виде копий и электронных </a:t>
            </a: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документов: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93775" indent="-457200">
              <a:buFont typeface="Courier New" panose="02070309020205020404" pitchFamily="49" charset="0"/>
              <a:buChar char="o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устав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организации;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93775" indent="-457200">
              <a:buFont typeface="Courier New" panose="02070309020205020404" pitchFamily="49" charset="0"/>
              <a:buChar char="o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внутреннего распорядка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обучающихся;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93775" indent="-457200">
              <a:buFont typeface="Courier New" panose="02070309020205020404" pitchFamily="49" charset="0"/>
              <a:buChar char="o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результатах </a:t>
            </a: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самообследования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93775" indent="-457200">
              <a:buFont typeface="Courier New" panose="02070309020205020404" pitchFamily="49" charset="0"/>
              <a:buChar char="o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ЛНА, регламентирующие правила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приема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обучающихся;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93775" indent="-457200">
              <a:buFont typeface="Courier New" panose="02070309020205020404" pitchFamily="49" charset="0"/>
              <a:buChar char="o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ЛНА, регламентирующие режим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занятий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обучающихся;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93775" indent="-457200">
              <a:buFont typeface="Courier New" panose="02070309020205020404" pitchFamily="49" charset="0"/>
              <a:buChar char="o"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ЛНА, регламентирующие формы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периодичность и порядок текущего контроля успеваемости и промежуточной аттестации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обучающихся;</a:t>
            </a:r>
          </a:p>
          <a:p>
            <a:pPr marL="993775" indent="-457200">
              <a:buFont typeface="Courier New" panose="02070309020205020404" pitchFamily="49" charset="0"/>
              <a:buChar char="o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ЛНА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регламентирующие  порядок и основания перевода, отчисления и восстановления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обучающихся;</a:t>
            </a:r>
          </a:p>
          <a:p>
            <a:pPr marL="993775" indent="-457200">
              <a:buFont typeface="Courier New" panose="02070309020205020404" pitchFamily="49" charset="0"/>
              <a:buChar char="o"/>
            </a:pP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ЛНА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регламентирующие порядок оформления возникновения, приостановления и прекращения отношений между образовательной организацией и обучающимися и (или) родителями (законными представителями) несовершеннолетних обучающихся</a:t>
            </a:r>
          </a:p>
        </p:txBody>
      </p:sp>
    </p:spTree>
    <p:extLst>
      <p:ext uri="{BB962C8B-B14F-4D97-AF65-F5344CB8AC3E}">
        <p14:creationId xmlns:p14="http://schemas.microsoft.com/office/powerpoint/2010/main" val="2719518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182880"/>
            <a:ext cx="1156716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Подраздел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«Образование» должен содержать информацию о реализуемых образовательных программах,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реализуемых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образовательных программах, с указанием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отношении каждой образовательной программы: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	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79475" indent="-342900">
              <a:buFont typeface="Courier New" panose="02070309020205020404" pitchFamily="49" charset="0"/>
              <a:buChar char="o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 обучения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79475" indent="-342900">
              <a:buFont typeface="Courier New" panose="02070309020205020404" pitchFamily="49" charset="0"/>
              <a:buChar char="o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</a:p>
          <a:p>
            <a:pPr marL="879475" indent="-342900">
              <a:buFont typeface="Courier New" panose="02070309020205020404" pitchFamily="49" charset="0"/>
              <a:buChar char="o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языка(х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на котором(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осуществляется образование (обучение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79475" indent="-342900">
              <a:buFont typeface="Courier New" panose="02070309020205020404" pitchFamily="49" charset="0"/>
              <a:buChar char="o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предметов, курсов, дисциплин (модулей), предусмотренных соответствующей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</a:t>
            </a:r>
          </a:p>
          <a:p>
            <a:pPr marL="879475" indent="-342900">
              <a:buFont typeface="Courier New" panose="02070309020205020404" pitchFamily="49" charset="0"/>
              <a:buChar char="o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использовании при реализации образовательной программы электронного обучения и дистанционных образовательных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</a:t>
            </a:r>
          </a:p>
          <a:p>
            <a:pPr marL="879475" indent="-342900">
              <a:buFont typeface="Courier New" panose="02070309020205020404" pitchFamily="49" charset="0"/>
              <a:buChar char="o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описании образовательной программы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79475" indent="-342900">
              <a:buFont typeface="Courier New" panose="02070309020205020404" pitchFamily="49" charset="0"/>
              <a:buChar char="o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</a:p>
          <a:p>
            <a:pPr marL="879475" indent="-342900">
              <a:buFont typeface="Courier New" panose="02070309020205020404" pitchFamily="49" charset="0"/>
              <a:buChar char="o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 плане с приложением его в виде электронного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</a:t>
            </a:r>
          </a:p>
          <a:p>
            <a:pPr marL="879475" indent="-342900">
              <a:buFont typeface="Courier New" panose="02070309020205020404" pitchFamily="49" charset="0"/>
              <a:buChar char="o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аннотации к рабочим программам дисциплин (по каждому учебному предмету, курсу, дисциплине (модулю), практики, в составе образовательной программы)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приложением рабочих программ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виде электронного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79475" indent="-342900">
              <a:buFont typeface="Courier New" panose="02070309020205020404" pitchFamily="49" charset="0"/>
              <a:buChar char="o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календарном учебном графике с приложением его в виде электронного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</a:t>
            </a:r>
          </a:p>
          <a:p>
            <a:pPr marL="879475" indent="-342900">
              <a:buFont typeface="Courier New" panose="02070309020205020404" pitchFamily="49" charset="0"/>
              <a:buChar char="o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методических и иных документах, разработанных образовательной организацией для обеспечения образовательного процесса, в виде электронного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</a:t>
            </a:r>
          </a:p>
        </p:txBody>
      </p:sp>
    </p:spTree>
    <p:extLst>
      <p:ext uri="{BB962C8B-B14F-4D97-AF65-F5344CB8AC3E}">
        <p14:creationId xmlns:p14="http://schemas.microsoft.com/office/powerpoint/2010/main" val="42909734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5740"/>
            <a:ext cx="1156716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Подраздел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«Образование» должен содержать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	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indent="-342900">
              <a:buFont typeface="Courier New" panose="02070309020205020404" pitchFamily="49" charset="0"/>
              <a:buChar char="o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общей численности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</a:t>
            </a:r>
          </a:p>
          <a:p>
            <a:pPr marL="971550" indent="-342900">
              <a:buFont typeface="Courier New" panose="02070309020205020404" pitchFamily="49" charset="0"/>
              <a:buChar char="o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численности обучающихся за счет бюджетных ассигнований бюджетов субъектов РФ (в том числе с выделением численности обучающихся, являющихся иностранными гражданами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971550" indent="-342900">
              <a:buFont typeface="Courier New" panose="02070309020205020404" pitchFamily="49" charset="0"/>
              <a:buChar char="o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численности обучающихся за счет бюджетных ассигнований местных бюджетов (в том числе с выделением численности обучающихся, являющихся иностранными гражданами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971550" indent="-342900">
              <a:buFont typeface="Courier New" panose="02070309020205020404" pitchFamily="49" charset="0"/>
              <a:buChar char="o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численности обучающихся по договорам об образовании, заключаемых при приеме на обучение за счет средств физического и (или) юридического лица (далее - договор об оказании платных образовательных услуг) (в том числе с выделением численности обучающихся, являющихся иностранными гражданами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971550" indent="-342900">
              <a:buFont typeface="Courier New" panose="02070309020205020404" pitchFamily="49" charset="0"/>
              <a:buChar char="o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лицензии на осуществление образовательной деятельности (выписке из реестра лицензий на осуществление образовательной деятельности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7506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2920" y="540223"/>
            <a:ext cx="1117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Главная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страница подраздела «Руководство. Педагогический (научно-педагогический) состав» должна содержать следующую информацию: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28410" y="2791776"/>
            <a:ext cx="57531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фамилия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имя, отчество  (при наличии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должности	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телефоны	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электронной почты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190500" y="1833799"/>
            <a:ext cx="627888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71550" indent="-342900">
              <a:buFont typeface="Courier New" panose="02070309020205020404" pitchFamily="49" charset="0"/>
              <a:buChar char="o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руководителе образовательной организации				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indent="-342900">
              <a:buFont typeface="Courier New" panose="02070309020205020404" pitchFamily="49" charset="0"/>
              <a:buChar char="o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заместителях руководителя образовательной организации (при наличии)	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71550" indent="-342900">
              <a:buFont typeface="Courier New" panose="02070309020205020404" pitchFamily="49" charset="0"/>
              <a:buChar char="o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руководителях филиалов, представительств образовательной организации (при наличии)	</a:t>
            </a:r>
            <a:r>
              <a:rPr lang="ru-RU" dirty="0"/>
              <a:t>		</a:t>
            </a:r>
          </a:p>
        </p:txBody>
      </p:sp>
      <p:sp>
        <p:nvSpPr>
          <p:cNvPr id="5" name="Правая фигурная скобка 4"/>
          <p:cNvSpPr/>
          <p:nvPr/>
        </p:nvSpPr>
        <p:spPr>
          <a:xfrm>
            <a:off x="5497830" y="1927961"/>
            <a:ext cx="590550" cy="313566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5273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2920" y="540223"/>
            <a:ext cx="111709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Главная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страница подраздела «Руководство. Педагогический (научно-педагогический) состав» должна содержать следующую информацию должна содержать следующую информацию: о персональном составе педагогических работников каждой реализуемой образовательной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19150" y="2109883"/>
            <a:ext cx="97078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96913" indent="-342900">
              <a:buFont typeface="Courier New" panose="02070309020205020404" pitchFamily="49" charset="0"/>
              <a:buChar char="o"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фамилия, имя, отчество (при наличии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696913" indent="-342900">
              <a:buFont typeface="Courier New" panose="02070309020205020404" pitchFamily="49" charset="0"/>
              <a:buChar char="o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занимаемая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должность (должности)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96913" indent="-342900">
              <a:buFont typeface="Courier New" panose="02070309020205020404" pitchFamily="49" charset="0"/>
              <a:buChar char="o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96913" indent="-342900">
              <a:buFont typeface="Courier New" panose="02070309020205020404" pitchFamily="49" charset="0"/>
              <a:buChar char="o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696913" indent="-342900">
              <a:buFont typeface="Courier New" panose="02070309020205020404" pitchFamily="49" charset="0"/>
              <a:buChar char="o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подготовки и (или) специальности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96913" indent="-342900">
              <a:buFont typeface="Courier New" panose="02070309020205020404" pitchFamily="49" charset="0"/>
              <a:buChar char="o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ученая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(при наличии)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96913" indent="-342900">
              <a:buFont typeface="Courier New" panose="02070309020205020404" pitchFamily="49" charset="0"/>
              <a:buChar char="o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ученое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звание (при наличии)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96913" indent="-342900">
              <a:buFont typeface="Courier New" panose="02070309020205020404" pitchFamily="49" charset="0"/>
              <a:buChar char="o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 и (или) профессиональная переподготовка (при наличии)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96913" indent="-342900">
              <a:buFont typeface="Courier New" panose="02070309020205020404" pitchFamily="49" charset="0"/>
              <a:buChar char="o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общий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 работы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 работы по специальности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96913" indent="-342900">
              <a:buFont typeface="Courier New" panose="02070309020205020404" pitchFamily="49" charset="0"/>
              <a:buChar char="o"/>
            </a:pP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преподаваемые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учебные предметы, курсы, дисциплины (модули)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15412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6260" y="720358"/>
            <a:ext cx="109651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Главная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страница подраздела «Платные образовательные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услуги»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содержать следующую информацию о порядке оказания платных образовательных услуг в виде электронных документов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1213" indent="-457200">
              <a:buFont typeface="Courier New" panose="02070309020205020404" pitchFamily="49" charset="0"/>
              <a:buChar char="o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порядке оказания платных образовательных услуг, в том числе образец договора об оказании платных образовательных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11213" indent="-457200">
              <a:buFont typeface="Courier New" panose="02070309020205020404" pitchFamily="49" charset="0"/>
              <a:buChar char="o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стоимости обучения  по каждой образовательной программе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1206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7750" y="1200418"/>
            <a:ext cx="1058799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Главная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страница подраздела «Платные образовательные услуг» должна содержать следующую информацию о порядке оказания платных образовательных услуг в виде электронных документов:	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79475" indent="-342900">
              <a:buFont typeface="Courier New" panose="02070309020205020404" pitchFamily="49" charset="0"/>
              <a:buChar char="o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порядке оказания платных образовательных услуг, в том числе образец договора об оказании платных образовательных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</a:t>
            </a:r>
          </a:p>
          <a:p>
            <a:pPr marL="879475" indent="-342900">
              <a:buFont typeface="Courier New" panose="02070309020205020404" pitchFamily="49" charset="0"/>
              <a:buChar char="o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79475" indent="-342900">
              <a:buFont typeface="Courier New" panose="02070309020205020404" pitchFamily="49" charset="0"/>
              <a:buChar char="o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стоимости обучения  по каждой образовательной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639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16890" y="405359"/>
            <a:ext cx="1124458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 декабря 2012 года № 273-ФЗ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образовании в Российской Федерации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29. Информационная открытость образовательной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013"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1: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формируют открытые и общедоступные информационные ресурсы, содержащие информацию об их деятельности, и обеспечивают доступ к таким ресурсам посредством размещения их в информационно-телекоммуникационных сетях, в том числе на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официальном сайте образовательной организации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сети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«Интернет».</a:t>
            </a:r>
          </a:p>
          <a:p>
            <a:pPr marL="354013"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013"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3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Информация и документы, 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подлежат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официальном сайте образовательной организации в сети "Интернет" </a:t>
            </a: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обновлению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десяти рабочих дней со дня их создания, получения или внесения в них соответствующих изменений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размещения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официальном сайте образовательной организации в сети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«Интернет»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обновления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об образовательной организации, в том числе ее содержание и форма ее предоставления,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устанавливается Правительством Российской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</a:t>
            </a:r>
            <a:endParaRPr lang="ru-RU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8958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/>
          <p:cNvSpPr txBox="1">
            <a:spLocks/>
          </p:cNvSpPr>
          <p:nvPr/>
        </p:nvSpPr>
        <p:spPr>
          <a:xfrm>
            <a:off x="513616" y="692545"/>
            <a:ext cx="8298914" cy="59711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dirty="0" smtClean="0">
                <a:latin typeface="Liberation Serif" panose="02020603050405020304" pitchFamily="18" charset="0"/>
                <a:cs typeface="Times New Roman" panose="02020603050405020304" pitchFamily="18" charset="0"/>
              </a:rPr>
              <a:t>Лобанова Анна Михайловна</a:t>
            </a:r>
            <a:r>
              <a:rPr lang="ru-RU" sz="2400" b="1" i="1" dirty="0" smtClean="0">
                <a:latin typeface="Liberation Serif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400" b="1" i="1" dirty="0" smtClean="0">
                <a:latin typeface="Liberation Serif" panose="02020603050405020304" pitchFamily="18" charset="0"/>
                <a:cs typeface="Times New Roman" panose="02020603050405020304" pitchFamily="18" charset="0"/>
              </a:rPr>
              <a:t>начальник отдела лицензирования и государственной аккредитации управления надзора и контроля Министерства образования и молодежной политики Свердловской области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4800" b="1" i="1" dirty="0" smtClean="0">
                <a:latin typeface="Liberation Serif" panose="02020603050405020304" pitchFamily="18" charset="0"/>
                <a:cs typeface="Times New Roman" panose="02020603050405020304" pitchFamily="18" charset="0"/>
                <a:hlinkClick r:id="rId2"/>
              </a:rPr>
              <a:t>a.lobanova@egov66.ru</a:t>
            </a:r>
            <a:r>
              <a:rPr lang="en-US" sz="4800" b="1" i="1" dirty="0" smtClean="0">
                <a:latin typeface="Liberation Serif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b="1" i="1" dirty="0" smtClean="0">
              <a:latin typeface="Liberation Serif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4800" b="1" i="1" dirty="0" smtClean="0">
                <a:latin typeface="Liberation Serif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800" b="1" i="1" dirty="0" smtClean="0">
                <a:latin typeface="Liberation Serif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4800" b="1" i="1" dirty="0" smtClean="0">
                <a:latin typeface="Liberation Serif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800" b="1" i="1" dirty="0" smtClean="0">
                <a:latin typeface="Liberation Serif" panose="02020603050405020304" pitchFamily="18" charset="0"/>
                <a:cs typeface="Times New Roman" panose="02020603050405020304" pitchFamily="18" charset="0"/>
              </a:rPr>
              <a:t>3)</a:t>
            </a:r>
            <a:r>
              <a:rPr lang="ru-RU" sz="4800" b="1" i="1" dirty="0" smtClean="0">
                <a:latin typeface="Liberation Serif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smtClean="0">
                <a:latin typeface="Liberation Serif" panose="02020603050405020304" pitchFamily="18" charset="0"/>
                <a:cs typeface="Times New Roman" panose="02020603050405020304" pitchFamily="18" charset="0"/>
              </a:rPr>
              <a:t>312-00-04 (</a:t>
            </a:r>
            <a:r>
              <a:rPr lang="ru-RU" sz="4800" b="1" i="1" dirty="0" smtClean="0">
                <a:latin typeface="Liberation Serif" panose="02020603050405020304" pitchFamily="18" charset="0"/>
                <a:cs typeface="Times New Roman" panose="02020603050405020304" pitchFamily="18" charset="0"/>
              </a:rPr>
              <a:t>доб.170</a:t>
            </a:r>
            <a:r>
              <a:rPr lang="en-US" sz="4800" b="1" i="1" dirty="0" smtClean="0">
                <a:latin typeface="Liberation Serif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4800" b="1" i="1" dirty="0" smtClean="0">
                <a:latin typeface="Liberation Serif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4800" i="1" dirty="0" smtClean="0">
              <a:latin typeface="Liberation Serif" panose="02020603050405020304" pitchFamily="18" charset="0"/>
              <a:cs typeface="Times New Roman" panose="02020603050405020304" pitchFamily="18" charset="0"/>
            </a:endParaRPr>
          </a:p>
          <a:p>
            <a:endParaRPr lang="ru-RU" sz="4800" b="1" i="1" dirty="0" smtClean="0">
              <a:latin typeface="Liberation Serif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b="1" i="1" dirty="0" smtClean="0">
              <a:latin typeface="Liberation Serif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i="1" dirty="0" smtClean="0">
                <a:latin typeface="Liberation Serif" panose="02020603050405020304" pitchFamily="18" charset="0"/>
                <a:cs typeface="Times New Roman" panose="02020603050405020304" pitchFamily="18" charset="0"/>
              </a:rPr>
              <a:t>О  кураторе территории (ФИО, должность, телефон) </a:t>
            </a:r>
            <a:endParaRPr lang="ru-RU" sz="1800" b="1" i="1" dirty="0" smtClean="0">
              <a:latin typeface="Liberation Serif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b="1" i="1" dirty="0" smtClean="0">
                <a:latin typeface="Liberation Serif" panose="02020603050405020304" pitchFamily="18" charset="0"/>
                <a:cs typeface="Times New Roman" panose="02020603050405020304" pitchFamily="18" charset="0"/>
              </a:rPr>
              <a:t>формат</a:t>
            </a:r>
            <a:r>
              <a:rPr lang="ru-RU" sz="1800" b="1" i="1" dirty="0" smtClean="0">
                <a:latin typeface="Liberation Serif" panose="02020603050405020304" pitchFamily="18" charset="0"/>
                <a:cs typeface="Times New Roman" panose="02020603050405020304" pitchFamily="18" charset="0"/>
              </a:rPr>
              <a:t>: электронное письмо, чат ОМС, телефонный звонок</a:t>
            </a:r>
          </a:p>
          <a:p>
            <a:endParaRPr lang="ru-RU" sz="1800" i="1" dirty="0" smtClean="0">
              <a:latin typeface="Liberation Serif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124616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8640" y="494437"/>
            <a:ext cx="1094994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4013"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РФ от 10.07.2013 N 582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013"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утверждении Правил размещения на официальном сайте образовательной организации в информационно-телекоммуникационной сети «Интернет» и обновления информации об образовательной организации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354013"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4013"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 8: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Информация, указанная в пунктах 3 - 5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размещается на официальном сайте в текстовой и (или) табличной формах, а также в форме копий документов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требованиями к структуре официального сайта и формату представления информации, установленными Федеральной службой по надзору в сфере образования и науки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54013" algn="ct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0580" y="4053156"/>
            <a:ext cx="1088517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службой по надзору в сфере образования и науки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 от 14.08.2020 № 831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Требований к структуре официального сайта образовательной организации в информационно-телекоммуникационной сети «Интернет»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формату представления информации»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7331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3294" y="3083056"/>
            <a:ext cx="6730244" cy="3855221"/>
          </a:xfrm>
          <a:prstGeom prst="rect">
            <a:avLst/>
          </a:prstGeom>
          <a:effectLst>
            <a:softEdge rad="6350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3558" y="153920"/>
            <a:ext cx="3442769" cy="5094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583" y="153920"/>
            <a:ext cx="7404765" cy="18363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4392" y="811052"/>
            <a:ext cx="5939156" cy="2505582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4598894" y="331694"/>
            <a:ext cx="914400" cy="33169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858134" y="833785"/>
            <a:ext cx="1460584" cy="33169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989570" y="2300077"/>
            <a:ext cx="1554480" cy="60159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 стрелкой 14"/>
          <p:cNvCxnSpPr>
            <a:endCxn id="9" idx="2"/>
          </p:cNvCxnSpPr>
          <p:nvPr/>
        </p:nvCxnSpPr>
        <p:spPr>
          <a:xfrm>
            <a:off x="5283664" y="542686"/>
            <a:ext cx="574470" cy="45694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9" idx="6"/>
            <a:endCxn id="10" idx="0"/>
          </p:cNvCxnSpPr>
          <p:nvPr/>
        </p:nvCxnSpPr>
        <p:spPr>
          <a:xfrm>
            <a:off x="7318718" y="999632"/>
            <a:ext cx="1448092" cy="130044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535249"/>
            <a:ext cx="5623119" cy="95549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8"/>
          <a:srcRect b="20812"/>
          <a:stretch/>
        </p:blipFill>
        <p:spPr>
          <a:xfrm>
            <a:off x="387357" y="2000081"/>
            <a:ext cx="2473719" cy="3423736"/>
          </a:xfrm>
          <a:prstGeom prst="rect">
            <a:avLst/>
          </a:prstGeom>
        </p:spPr>
      </p:pic>
      <p:sp>
        <p:nvSpPr>
          <p:cNvPr id="12" name="Овал 11"/>
          <p:cNvSpPr/>
          <p:nvPr/>
        </p:nvSpPr>
        <p:spPr>
          <a:xfrm>
            <a:off x="0" y="5447951"/>
            <a:ext cx="5982897" cy="1344394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 стрелкой 19"/>
          <p:cNvCxnSpPr>
            <a:stCxn id="11" idx="6"/>
            <a:endCxn id="12" idx="0"/>
          </p:cNvCxnSpPr>
          <p:nvPr/>
        </p:nvCxnSpPr>
        <p:spPr>
          <a:xfrm>
            <a:off x="2449551" y="5082820"/>
            <a:ext cx="541898" cy="36513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143583" y="4943420"/>
            <a:ext cx="2305968" cy="278800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47190" y="2901667"/>
            <a:ext cx="5353050" cy="895350"/>
          </a:xfrm>
          <a:prstGeom prst="rect">
            <a:avLst/>
          </a:prstGeom>
        </p:spPr>
      </p:pic>
      <p:sp>
        <p:nvSpPr>
          <p:cNvPr id="28" name="Овал 27"/>
          <p:cNvSpPr/>
          <p:nvPr/>
        </p:nvSpPr>
        <p:spPr>
          <a:xfrm>
            <a:off x="2393234" y="3034258"/>
            <a:ext cx="5780859" cy="73558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/>
          <p:nvPr/>
        </p:nvCxnSpPr>
        <p:spPr>
          <a:xfrm flipH="1">
            <a:off x="5223715" y="2600872"/>
            <a:ext cx="2765855" cy="42360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7332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993" y="207645"/>
            <a:ext cx="9784592" cy="610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773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19" y="164782"/>
            <a:ext cx="10578465" cy="6409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050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9608" y="421095"/>
            <a:ext cx="110909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Типичные нарушения, выявленные в ходе выборочного мониторинга сайтов образовательных организаций, реализующих дополнительные общеобразовательные программы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9608" y="1837210"/>
            <a:ext cx="1151506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лицензии на осуществление образовательной деятельности размещены в подразделе «Документы»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9608" y="2631843"/>
            <a:ext cx="110909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Размещена скан-копия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лицензии на осуществление образовательной деятельности, утратившая силу (переоформленная)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7711" y="3365606"/>
            <a:ext cx="110909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Отсутствуют сведения об адресах мест осуществления образовательной деятельности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9608" y="4830336"/>
            <a:ext cx="112628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разделе «Образование» отсутствуют сведения о реализуемых дополнительных общеобразовательных программах (размещены в разделе «Платные образовательные услуги», «Точка роста»)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7711" y="3791593"/>
            <a:ext cx="112947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об адресах мест осуществления образовательной деятельности не соответствуют сведениям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 адресах мест осуществления образовательной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деятельности, предусмотренным лицензией на осуществление образовательной деятельности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9608" y="5869079"/>
            <a:ext cx="110909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Размещены устаревшие сведения об адресах мест осуществления образовательной деятельности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56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99215" y="1409665"/>
            <a:ext cx="1109091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мониторинге сайтов образовательных организаций, реализующих дополнительные общеобразовательные программы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558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5298" y="2068884"/>
            <a:ext cx="110909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Для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размещения информации на Сайте образовательной организацией  создан специальный раздел «Сведения об образовательной организации»</a:t>
            </a:r>
          </a:p>
        </p:txBody>
      </p:sp>
    </p:spTree>
    <p:extLst>
      <p:ext uri="{BB962C8B-B14F-4D97-AF65-F5344CB8AC3E}">
        <p14:creationId xmlns:p14="http://schemas.microsoft.com/office/powerpoint/2010/main" val="4527721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3326</TotalTime>
  <Words>857</Words>
  <Application>Microsoft Office PowerPoint</Application>
  <PresentationFormat>Широкоэкранный</PresentationFormat>
  <Paragraphs>124</Paragraphs>
  <Slides>20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Arial</vt:lpstr>
      <vt:lpstr>Calibri</vt:lpstr>
      <vt:lpstr>Calibri Light</vt:lpstr>
      <vt:lpstr>Courier New</vt:lpstr>
      <vt:lpstr>Liberation Serif</vt:lpstr>
      <vt:lpstr>Sylfaen</vt:lpstr>
      <vt:lpstr>Times New Roman</vt:lpstr>
      <vt:lpstr>Wingdings</vt:lpstr>
      <vt:lpstr>Тема Office</vt:lpstr>
      <vt:lpstr>«О соблюдении обязательных требований к структуре сайта образовательной организации, установленных приказом Федеральной службой по надзору в сфере образования и науки Российской Федерации от 14.08.2020 № 831  «Об утверждении Требований к структуре официального сайта образовательной организации в информационно-телекоммуникационной сети «Интернет»  и формату представления информации»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Лобанова Анна Михайловна</dc:creator>
  <cp:lastModifiedBy>Лобанова Анна Михайловна</cp:lastModifiedBy>
  <cp:revision>230</cp:revision>
  <cp:lastPrinted>2021-05-28T04:52:26Z</cp:lastPrinted>
  <dcterms:created xsi:type="dcterms:W3CDTF">2020-09-15T03:25:46Z</dcterms:created>
  <dcterms:modified xsi:type="dcterms:W3CDTF">2021-05-28T06:01:18Z</dcterms:modified>
</cp:coreProperties>
</file>